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notesMasterIdLst>
    <p:notesMasterId r:id="rId11"/>
  </p:notesMasterIdLst>
  <p:sldIdLst>
    <p:sldId id="256" r:id="rId2"/>
    <p:sldId id="258" r:id="rId3"/>
    <p:sldId id="283" r:id="rId4"/>
    <p:sldId id="284" r:id="rId5"/>
    <p:sldId id="287" r:id="rId6"/>
    <p:sldId id="285" r:id="rId7"/>
    <p:sldId id="286" r:id="rId8"/>
    <p:sldId id="268" r:id="rId9"/>
    <p:sldId id="28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7434" autoAdjust="0"/>
  </p:normalViewPr>
  <p:slideViewPr>
    <p:cSldViewPr snapToGrid="0">
      <p:cViewPr varScale="1">
        <p:scale>
          <a:sx n="77" d="100"/>
          <a:sy n="77" d="100"/>
        </p:scale>
        <p:origin x="114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24BA7-B59F-4A5A-B47F-A9A2808F65F1}" type="datetimeFigureOut">
              <a:rPr lang="de-DE" smtClean="0"/>
              <a:t>25.09.2017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9F3CD-CD95-400A-A253-004581E5A3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2336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119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7137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Neuer Umgang im teilen, erstellen und verändern von Geodaten </a:t>
            </a:r>
            <a:r>
              <a:rPr lang="de-DE" dirty="0">
                <a:sym typeface="Wingdings" panose="05000000000000000000" pitchFamily="2" charset="2"/>
              </a:rPr>
              <a:t> Zugang auf feature </a:t>
            </a:r>
            <a:r>
              <a:rPr lang="de-DE" dirty="0" err="1">
                <a:sym typeface="Wingdings" panose="05000000000000000000" pitchFamily="2" charset="2"/>
              </a:rPr>
              <a:t>lvl</a:t>
            </a:r>
            <a:r>
              <a:rPr lang="de-DE" dirty="0">
                <a:sym typeface="Wingdings" panose="05000000000000000000" pitchFamily="2" charset="2"/>
              </a:rPr>
              <a:t>  es werden so wirklich die Daten genutzt welche benötigt gesucht werden anstelle ganzer Datensätze 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Feature </a:t>
            </a:r>
            <a:r>
              <a:rPr lang="de-DE" dirty="0" err="1">
                <a:sym typeface="Wingdings" panose="05000000000000000000" pitchFamily="2" charset="2"/>
              </a:rPr>
              <a:t>Types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z.b.</a:t>
            </a:r>
            <a:r>
              <a:rPr lang="de-DE" dirty="0">
                <a:sym typeface="Wingdings" panose="05000000000000000000" pitchFamily="2" charset="2"/>
              </a:rPr>
              <a:t> Wasserläufe, Straßen, Wälder usw. beinhalten Geom. und Sachinfos (Attribute) 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ISO 19142 - 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Transaktionen von geographischen Features und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Ermittlungsoperationen, Abfrageoperationen, Sperroperationen, Transaktionsoperationen sowie Operationen zum Speichern parametrisierter Abfrageausdrücke fest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7860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7770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3091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5893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5904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9532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4801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882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18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50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67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8583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779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787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629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557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17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7098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5758" y="2108612"/>
            <a:ext cx="11471565" cy="1739347"/>
          </a:xfrm>
        </p:spPr>
        <p:txBody>
          <a:bodyPr>
            <a:normAutofit/>
          </a:bodyPr>
          <a:lstStyle/>
          <a:p>
            <a:pPr algn="l"/>
            <a:r>
              <a:rPr lang="de-DE" sz="32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Eras Medium ITC" panose="020B0602030504020804" pitchFamily="34" charset="0"/>
              </a:rPr>
              <a:t>Geo</a:t>
            </a:r>
            <a:r>
              <a:rPr lang="de-DE" sz="3200" dirty="0">
                <a:solidFill>
                  <a:schemeClr val="bg1">
                    <a:lumMod val="65000"/>
                    <a:lumOff val="35000"/>
                  </a:schemeClr>
                </a:solidFill>
                <a:latin typeface="Eras Medium ITC" panose="020B0602030504020804" pitchFamily="34" charset="0"/>
              </a:rPr>
              <a:t> 4XX </a:t>
            </a:r>
            <a:br>
              <a:rPr lang="de-DE" sz="3600" dirty="0">
                <a:latin typeface="Eras Medium ITC" panose="020B0602030504020804" pitchFamily="34" charset="0"/>
              </a:rPr>
            </a:br>
            <a:r>
              <a:rPr lang="de-DE" sz="4800" b="1" dirty="0">
                <a:solidFill>
                  <a:srgbClr val="FF6600"/>
                </a:solidFill>
                <a:latin typeface="+mn-lt"/>
              </a:rPr>
              <a:t>WFS/WFS-T</a:t>
            </a:r>
            <a:r>
              <a:rPr lang="de-DE" sz="4800" dirty="0">
                <a:solidFill>
                  <a:srgbClr val="FF6600"/>
                </a:solidFill>
                <a:latin typeface="+mn-lt"/>
              </a:rPr>
              <a:t> – </a:t>
            </a:r>
            <a:r>
              <a:rPr lang="de-DE" sz="4400" dirty="0">
                <a:solidFill>
                  <a:srgbClr val="FF6600"/>
                </a:solidFill>
                <a:latin typeface="+mn-lt"/>
              </a:rPr>
              <a:t>Web Features Services</a:t>
            </a:r>
            <a:endParaRPr lang="de-DE" sz="4800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9541" y="4949151"/>
            <a:ext cx="9144000" cy="1309255"/>
          </a:xfrm>
          <a:solidFill>
            <a:schemeClr val="bg1">
              <a:lumMod val="65000"/>
              <a:lumOff val="35000"/>
              <a:alpha val="74000"/>
            </a:schemeClr>
          </a:solidFill>
        </p:spPr>
        <p:txBody>
          <a:bodyPr>
            <a:normAutofit/>
          </a:bodyPr>
          <a:lstStyle/>
          <a:p>
            <a:pPr algn="l"/>
            <a:r>
              <a:rPr lang="de-DE" dirty="0"/>
              <a:t>Leitung GEO 4XX: </a:t>
            </a:r>
          </a:p>
          <a:p>
            <a:pPr algn="l"/>
            <a:r>
              <a:rPr lang="de-DE" dirty="0"/>
              <a:t>Carsten Bursch</a:t>
            </a:r>
          </a:p>
          <a:p>
            <a:r>
              <a:rPr lang="de-DE" dirty="0"/>
              <a:t>Vortag: Eric Krüger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814137" y="3540182"/>
            <a:ext cx="3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23183B-F20F-48F1-9349-784E80536CCA}"/>
              </a:ext>
            </a:extLst>
          </p:cNvPr>
          <p:cNvSpPr/>
          <p:nvPr/>
        </p:nvSpPr>
        <p:spPr>
          <a:xfrm>
            <a:off x="11410603" y="6488668"/>
            <a:ext cx="426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865002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26360" y="112472"/>
            <a:ext cx="9784080" cy="1508760"/>
          </a:xfrm>
        </p:spPr>
        <p:txBody>
          <a:bodyPr/>
          <a:lstStyle/>
          <a:p>
            <a:r>
              <a:rPr lang="de-DE" dirty="0">
                <a:solidFill>
                  <a:srgbClr val="FF6600"/>
                </a:solidFill>
              </a:rPr>
              <a:t>Vorgehen 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half" idx="2"/>
          </p:nvPr>
        </p:nvSpPr>
        <p:spPr>
          <a:xfrm>
            <a:off x="413647" y="1476852"/>
            <a:ext cx="7623448" cy="4923948"/>
          </a:xfrm>
        </p:spPr>
        <p:txBody>
          <a:bodyPr>
            <a:normAutofit/>
          </a:bodyPr>
          <a:lstStyle/>
          <a:p>
            <a:r>
              <a:rPr lang="de-DE" sz="28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1. Grundlagen und Konzept</a:t>
            </a:r>
          </a:p>
          <a:p>
            <a:r>
              <a:rPr lang="de-DE" sz="28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2. Einordung</a:t>
            </a:r>
          </a:p>
          <a:p>
            <a:r>
              <a:rPr lang="de-DE" sz="28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3. Anwendungsbeispiele</a:t>
            </a:r>
          </a:p>
          <a:p>
            <a:r>
              <a:rPr lang="de-DE" sz="28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4. Aktueller Stand</a:t>
            </a:r>
          </a:p>
          <a:p>
            <a:r>
              <a:rPr lang="de-DE" sz="28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Literatur</a:t>
            </a:r>
          </a:p>
          <a:p>
            <a:r>
              <a:rPr lang="de-DE" sz="2800" dirty="0">
                <a:solidFill>
                  <a:schemeClr val="accent2">
                    <a:lumMod val="75000"/>
                  </a:schemeClr>
                </a:solidFill>
              </a:rPr>
              <a:t>              </a:t>
            </a:r>
          </a:p>
          <a:p>
            <a:endParaRPr lang="de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11" r="25104"/>
          <a:stretch/>
        </p:blipFill>
        <p:spPr>
          <a:xfrm>
            <a:off x="9865894" y="0"/>
            <a:ext cx="2415941" cy="68633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7C95AAD-F04A-4275-A900-F84A69AC91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34" r="56286"/>
          <a:stretch/>
        </p:blipFill>
        <p:spPr>
          <a:xfrm>
            <a:off x="9865894" y="0"/>
            <a:ext cx="24159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299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26360" y="112472"/>
            <a:ext cx="9784080" cy="1508760"/>
          </a:xfrm>
        </p:spPr>
        <p:txBody>
          <a:bodyPr/>
          <a:lstStyle/>
          <a:p>
            <a:r>
              <a:rPr lang="de-DE" dirty="0">
                <a:solidFill>
                  <a:srgbClr val="FF6600"/>
                </a:solidFill>
              </a:rPr>
              <a:t>1. Grundlagen und Konzept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half" idx="2"/>
          </p:nvPr>
        </p:nvSpPr>
        <p:spPr>
          <a:xfrm>
            <a:off x="451225" y="1489543"/>
            <a:ext cx="8417202" cy="5500146"/>
          </a:xfrm>
        </p:spPr>
        <p:txBody>
          <a:bodyPr>
            <a:normAutofit fontScale="25000" lnSpcReduction="20000"/>
          </a:bodyPr>
          <a:lstStyle/>
          <a:p>
            <a:r>
              <a:rPr lang="de-DE" sz="8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WFS/WFS-T </a:t>
            </a:r>
            <a:r>
              <a:rPr lang="de-DE" sz="8000" dirty="0">
                <a:solidFill>
                  <a:schemeClr val="bg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 Web </a:t>
            </a:r>
            <a:r>
              <a:rPr lang="de-DE" sz="8000" dirty="0" err="1">
                <a:solidFill>
                  <a:schemeClr val="bg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features</a:t>
            </a:r>
            <a:r>
              <a:rPr lang="de-DE" sz="8000" dirty="0">
                <a:solidFill>
                  <a:schemeClr val="bg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de-DE" sz="8000" dirty="0" err="1">
                <a:solidFill>
                  <a:schemeClr val="bg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services</a:t>
            </a:r>
            <a:r>
              <a:rPr lang="de-DE" sz="8000" dirty="0">
                <a:solidFill>
                  <a:schemeClr val="bg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 - Transaction</a:t>
            </a:r>
            <a:endParaRPr lang="de-DE" sz="80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r>
              <a:rPr lang="de-DE" sz="8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WFS – ermöglichen </a:t>
            </a:r>
            <a:r>
              <a:rPr lang="de-DE" sz="80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webbasierten</a:t>
            </a:r>
            <a:r>
              <a:rPr lang="de-DE" sz="8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Zugriff auf </a:t>
            </a:r>
            <a:r>
              <a:rPr lang="de-DE" sz="80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vektorielle</a:t>
            </a:r>
            <a:r>
              <a:rPr lang="de-DE" sz="8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Geodaten</a:t>
            </a:r>
            <a:r>
              <a:rPr lang="de-DE" sz="8000" dirty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8000" b="1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Abwendung</a:t>
            </a:r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von herkömmlicher Datenebenen (</a:t>
            </a:r>
            <a:r>
              <a:rPr lang="de-DE" sz="8000" dirty="0" err="1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file</a:t>
            </a:r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de-DE" sz="8000" dirty="0" err="1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level</a:t>
            </a:r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)  zur Merkmalsebene (feature </a:t>
            </a:r>
            <a:r>
              <a:rPr lang="de-DE" sz="8000" dirty="0" err="1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level</a:t>
            </a:r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)  ermöglicht effektiveres und effizienteres teilen, erstellen und verändern von Geodaten</a:t>
            </a:r>
          </a:p>
          <a:p>
            <a:endParaRPr lang="de-DE" sz="8000" dirty="0">
              <a:solidFill>
                <a:schemeClr val="bg1">
                  <a:lumMod val="65000"/>
                  <a:lumOff val="35000"/>
                </a:schemeClr>
              </a:solidFill>
              <a:sym typeface="Wingdings" panose="05000000000000000000" pitchFamily="2" charset="2"/>
            </a:endParaRPr>
          </a:p>
          <a:p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Geodaten = </a:t>
            </a:r>
            <a:r>
              <a:rPr lang="de-DE" sz="8000" b="1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Features</a:t>
            </a:r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Gleichartige Daten werden unter </a:t>
            </a:r>
            <a:r>
              <a:rPr lang="de-DE" sz="8000" b="1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Feature</a:t>
            </a:r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de-DE" sz="8000" b="1" dirty="0" err="1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Types</a:t>
            </a:r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zusammengefasst. Einzelne Elemente dieser Features = </a:t>
            </a:r>
            <a:r>
              <a:rPr lang="de-DE" sz="8000" b="1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Features Instance</a:t>
            </a:r>
          </a:p>
          <a:p>
            <a:endParaRPr lang="de-DE" sz="8000" b="1" dirty="0">
              <a:solidFill>
                <a:schemeClr val="bg1">
                  <a:lumMod val="65000"/>
                  <a:lumOff val="35000"/>
                </a:schemeClr>
              </a:solidFill>
              <a:sym typeface="Wingdings" panose="05000000000000000000" pitchFamily="2" charset="2"/>
            </a:endParaRPr>
          </a:p>
          <a:p>
            <a:r>
              <a:rPr lang="de-DE" sz="8000" b="1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Vorteil</a:t>
            </a:r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: fest definierte Schnittstelle von räumlichen Vektordaten</a:t>
            </a:r>
          </a:p>
          <a:p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      Einheitlicher Umgang mit vektoriellen Geodaten –  ISO 19142</a:t>
            </a:r>
          </a:p>
          <a:p>
            <a:r>
              <a:rPr lang="de-DE" sz="8000" dirty="0">
                <a:solidFill>
                  <a:schemeClr val="bg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      ausführbar mittels browserbasierten o. desktopbasierten Anwendungen  </a:t>
            </a:r>
          </a:p>
          <a:p>
            <a:endParaRPr lang="de-DE" sz="4000" dirty="0">
              <a:solidFill>
                <a:schemeClr val="bg1">
                  <a:lumMod val="65000"/>
                  <a:lumOff val="35000"/>
                </a:schemeClr>
              </a:solidFill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de-DE" sz="56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(</a:t>
            </a:r>
            <a:r>
              <a:rPr lang="de-DE" sz="5600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Geoproxy</a:t>
            </a:r>
            <a:r>
              <a:rPr lang="de-DE" sz="56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Thüringen, 2015; OGC, 2014; </a:t>
            </a:r>
            <a:r>
              <a:rPr lang="de-DE" sz="5600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OSGeolive</a:t>
            </a:r>
            <a:r>
              <a:rPr lang="de-DE" sz="56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, 2016; Beuth, 2017 )</a:t>
            </a: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11" r="25104"/>
          <a:stretch/>
        </p:blipFill>
        <p:spPr>
          <a:xfrm>
            <a:off x="9865894" y="0"/>
            <a:ext cx="2415941" cy="68633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7C95AAD-F04A-4275-A900-F84A69AC91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34" r="56286"/>
          <a:stretch/>
        </p:blipFill>
        <p:spPr>
          <a:xfrm>
            <a:off x="9865894" y="0"/>
            <a:ext cx="24159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151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26360" y="112472"/>
            <a:ext cx="9784080" cy="1508760"/>
          </a:xfrm>
        </p:spPr>
        <p:txBody>
          <a:bodyPr/>
          <a:lstStyle/>
          <a:p>
            <a:r>
              <a:rPr lang="de-DE" dirty="0">
                <a:solidFill>
                  <a:srgbClr val="FF6600"/>
                </a:solidFill>
              </a:rPr>
              <a:t>2. Einordung 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half" idx="2"/>
          </p:nvPr>
        </p:nvSpPr>
        <p:spPr>
          <a:xfrm>
            <a:off x="413647" y="1288962"/>
            <a:ext cx="9131186" cy="5381148"/>
          </a:xfrm>
        </p:spPr>
        <p:txBody>
          <a:bodyPr>
            <a:normAutofit fontScale="92500" lnSpcReduction="10000"/>
          </a:bodyPr>
          <a:lstStyle/>
          <a:p>
            <a:r>
              <a:rPr lang="de-DE" sz="2000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Kommunikation: Klient – Server Architektur </a:t>
            </a:r>
            <a:r>
              <a:rPr lang="de-DE" sz="20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     </a:t>
            </a:r>
          </a:p>
          <a:p>
            <a:endParaRPr lang="de-DE" sz="2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sz="2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sz="2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Ein und Ausgabe des WF Services funktionieren mit  </a:t>
            </a:r>
            <a:r>
              <a:rPr lang="de-DE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GML </a:t>
            </a: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unter der Nutzung des Hypertext Transfer Protocol (</a:t>
            </a:r>
            <a:r>
              <a:rPr lang="de-DE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HTTP)</a:t>
            </a:r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Einordnung von </a:t>
            </a:r>
            <a:r>
              <a:rPr lang="de-DE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WFS-Operationen: </a:t>
            </a:r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1. Discovery – Operationen zur Verfügbarkeit und Daten Charakterisierung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2. Query – gezielte Abfrage von Geodaten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3. Lock – Sperroperationen zur Bearbeitung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4. Transaction – Erstellung, Ersetzung und Löschung von Geodaten aus bestehender DB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5. manage </a:t>
            </a:r>
            <a:r>
              <a:rPr lang="de-DE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query</a:t>
            </a: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expressions</a:t>
            </a: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– Verwaltung </a:t>
            </a:r>
            <a:r>
              <a:rPr lang="de-DE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vparametrisierte</a:t>
            </a: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Abfragen </a:t>
            </a:r>
          </a:p>
          <a:p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r>
              <a:rPr lang="de-DE" sz="1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(OGC, 2014)</a:t>
            </a:r>
          </a:p>
          <a:p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11" r="25104"/>
          <a:stretch/>
        </p:blipFill>
        <p:spPr>
          <a:xfrm>
            <a:off x="9865894" y="0"/>
            <a:ext cx="2415941" cy="68633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7C95AAD-F04A-4275-A900-F84A69AC91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34" r="56286"/>
          <a:stretch/>
        </p:blipFill>
        <p:spPr>
          <a:xfrm>
            <a:off x="9865894" y="0"/>
            <a:ext cx="2415941" cy="68580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B6708B1-F8EF-4587-A135-8BCEB98367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544" y="1621232"/>
            <a:ext cx="6675654" cy="114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850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26360" y="112472"/>
            <a:ext cx="9784080" cy="1508760"/>
          </a:xfrm>
        </p:spPr>
        <p:txBody>
          <a:bodyPr/>
          <a:lstStyle/>
          <a:p>
            <a:r>
              <a:rPr lang="de-DE" dirty="0">
                <a:solidFill>
                  <a:srgbClr val="FF6600"/>
                </a:solidFill>
              </a:rPr>
              <a:t>2. Einordung 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half" idx="2"/>
          </p:nvPr>
        </p:nvSpPr>
        <p:spPr>
          <a:xfrm>
            <a:off x="226360" y="1464326"/>
            <a:ext cx="10346211" cy="4923948"/>
          </a:xfrm>
        </p:spPr>
        <p:txBody>
          <a:bodyPr>
            <a:normAutofit fontScale="55000" lnSpcReduction="20000"/>
          </a:bodyPr>
          <a:lstStyle/>
          <a:p>
            <a:r>
              <a:rPr lang="de-DE" sz="3300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Kommunikation: Klient-Operationen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33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Was ist verfügbar? </a:t>
            </a:r>
            <a:r>
              <a:rPr lang="de-DE" sz="3300" i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– </a:t>
            </a:r>
            <a:r>
              <a:rPr lang="de-DE" sz="3300" i="1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GetCapabilities</a:t>
            </a:r>
            <a:r>
              <a:rPr lang="de-DE" sz="3300" i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33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Welche Feldwerte sind verfügbar? Beschreibung des Feature </a:t>
            </a:r>
            <a:r>
              <a:rPr lang="de-DE" sz="3300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Types</a:t>
            </a:r>
            <a:r>
              <a:rPr lang="de-DE" sz="33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– </a:t>
            </a:r>
            <a:r>
              <a:rPr lang="de-DE" sz="3300" i="1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DescribeFeatureTyp</a:t>
            </a:r>
            <a:endParaRPr lang="de-DE" sz="3300" i="1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33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Gezielte Anfrage von Feature Instance(s) – </a:t>
            </a:r>
            <a:r>
              <a:rPr lang="de-DE" sz="3300" i="1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GetFeature</a:t>
            </a:r>
            <a:r>
              <a:rPr lang="de-DE" sz="3300" i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endParaRPr lang="de-DE" sz="3300" i="1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3300" i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Transaction</a:t>
            </a:r>
            <a:r>
              <a:rPr lang="de-DE" sz="33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  <a:r>
              <a:rPr lang="de-DE" sz="2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(WFS-T)  </a:t>
            </a:r>
            <a:r>
              <a:rPr lang="de-DE" sz="33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Hinzufügen, Bearbeiten und Löschen von Objekten </a:t>
            </a:r>
            <a:endParaRPr lang="de-DE" sz="2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de-DE" sz="2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sz="2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sz="2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sz="2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(</a:t>
            </a:r>
            <a:r>
              <a:rPr lang="de-DE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Geoproxy</a:t>
            </a:r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Thüringen, 2015)</a:t>
            </a:r>
          </a:p>
          <a:p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11" r="25104"/>
          <a:stretch/>
        </p:blipFill>
        <p:spPr>
          <a:xfrm>
            <a:off x="9865894" y="0"/>
            <a:ext cx="2415941" cy="68633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7C95AAD-F04A-4275-A900-F84A69AC91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34" r="56286"/>
          <a:stretch/>
        </p:blipFill>
        <p:spPr>
          <a:xfrm>
            <a:off x="9865894" y="0"/>
            <a:ext cx="24159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945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26360" y="112472"/>
            <a:ext cx="9784080" cy="1508760"/>
          </a:xfrm>
        </p:spPr>
        <p:txBody>
          <a:bodyPr/>
          <a:lstStyle/>
          <a:p>
            <a:r>
              <a:rPr lang="de-DE" dirty="0">
                <a:solidFill>
                  <a:srgbClr val="FF6600"/>
                </a:solidFill>
              </a:rPr>
              <a:t>3. Anwendungsbeispiele 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half" idx="2"/>
          </p:nvPr>
        </p:nvSpPr>
        <p:spPr>
          <a:xfrm>
            <a:off x="413647" y="1476852"/>
            <a:ext cx="7623448" cy="4923948"/>
          </a:xfrm>
        </p:spPr>
        <p:txBody>
          <a:bodyPr>
            <a:normAutofit/>
          </a:bodyPr>
          <a:lstStyle/>
          <a:p>
            <a:r>
              <a:rPr lang="de-DE" sz="2000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Kommunikation: Client – Server Architektur </a:t>
            </a:r>
            <a:r>
              <a:rPr lang="de-DE" sz="20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             </a:t>
            </a:r>
          </a:p>
          <a:p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- Antworten des WF Services </a:t>
            </a:r>
            <a:r>
              <a:rPr lang="de-DE">
                <a:solidFill>
                  <a:schemeClr val="bg1">
                    <a:lumMod val="65000"/>
                    <a:lumOff val="35000"/>
                  </a:schemeClr>
                </a:solidFill>
              </a:rPr>
              <a:t>werden im </a:t>
            </a:r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11" r="25104"/>
          <a:stretch/>
        </p:blipFill>
        <p:spPr>
          <a:xfrm>
            <a:off x="9865894" y="0"/>
            <a:ext cx="2415941" cy="68633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7C95AAD-F04A-4275-A900-F84A69AC91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34" r="56286"/>
          <a:stretch/>
        </p:blipFill>
        <p:spPr>
          <a:xfrm>
            <a:off x="9865894" y="0"/>
            <a:ext cx="24159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186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26360" y="112472"/>
            <a:ext cx="9784080" cy="1508760"/>
          </a:xfrm>
        </p:spPr>
        <p:txBody>
          <a:bodyPr/>
          <a:lstStyle/>
          <a:p>
            <a:r>
              <a:rPr lang="de-DE" dirty="0">
                <a:solidFill>
                  <a:srgbClr val="FF6600"/>
                </a:solidFill>
              </a:rPr>
              <a:t>4. Aktueller Stand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half" idx="2"/>
          </p:nvPr>
        </p:nvSpPr>
        <p:spPr>
          <a:xfrm>
            <a:off x="413647" y="1476852"/>
            <a:ext cx="7623448" cy="4923948"/>
          </a:xfrm>
        </p:spPr>
        <p:txBody>
          <a:bodyPr>
            <a:normAutofit/>
          </a:bodyPr>
          <a:lstStyle/>
          <a:p>
            <a:r>
              <a:rPr lang="de-DE" sz="2000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Kommunikation: Client – Server Architektur </a:t>
            </a:r>
            <a:r>
              <a:rPr lang="de-DE" sz="20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             </a:t>
            </a:r>
          </a:p>
          <a:p>
            <a:r>
              <a:rPr lang="de-DE" dirty="0">
                <a:solidFill>
                  <a:schemeClr val="bg1">
                    <a:lumMod val="65000"/>
                    <a:lumOff val="35000"/>
                  </a:schemeClr>
                </a:solidFill>
              </a:rPr>
              <a:t>- Antworten des WF Services </a:t>
            </a:r>
            <a:r>
              <a:rPr lang="de-DE">
                <a:solidFill>
                  <a:schemeClr val="bg1">
                    <a:lumMod val="65000"/>
                    <a:lumOff val="35000"/>
                  </a:schemeClr>
                </a:solidFill>
              </a:rPr>
              <a:t>werden im </a:t>
            </a:r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11" r="25104"/>
          <a:stretch/>
        </p:blipFill>
        <p:spPr>
          <a:xfrm>
            <a:off x="9865894" y="0"/>
            <a:ext cx="2415941" cy="68633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7C95AAD-F04A-4275-A900-F84A69AC91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34" r="56286"/>
          <a:stretch/>
        </p:blipFill>
        <p:spPr>
          <a:xfrm>
            <a:off x="9865894" y="0"/>
            <a:ext cx="24159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66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26360" y="112472"/>
            <a:ext cx="9784080" cy="1508760"/>
          </a:xfrm>
        </p:spPr>
        <p:txBody>
          <a:bodyPr/>
          <a:lstStyle/>
          <a:p>
            <a:r>
              <a:rPr lang="de-DE" dirty="0">
                <a:solidFill>
                  <a:schemeClr val="accent2">
                    <a:lumMod val="75000"/>
                  </a:schemeClr>
                </a:solidFill>
              </a:rPr>
              <a:t>Literatur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half" idx="2"/>
          </p:nvPr>
        </p:nvSpPr>
        <p:spPr>
          <a:xfrm>
            <a:off x="413647" y="1476852"/>
            <a:ext cx="7623448" cy="4923948"/>
          </a:xfrm>
        </p:spPr>
        <p:txBody>
          <a:bodyPr>
            <a:normAutofit/>
          </a:bodyPr>
          <a:lstStyle/>
          <a:p>
            <a:endParaRPr lang="de-DE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de-DE" b="1" dirty="0">
                <a:solidFill>
                  <a:schemeClr val="accent2">
                    <a:lumMod val="75000"/>
                  </a:schemeClr>
                </a:solidFill>
              </a:rPr>
              <a:t>              </a:t>
            </a:r>
          </a:p>
          <a:p>
            <a:endParaRPr lang="de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11" r="25104"/>
          <a:stretch/>
        </p:blipFill>
        <p:spPr>
          <a:xfrm>
            <a:off x="9865894" y="0"/>
            <a:ext cx="2415941" cy="6863390"/>
          </a:xfrm>
          <a:prstGeom prst="rect">
            <a:avLst/>
          </a:prstGeom>
        </p:spPr>
      </p:pic>
      <p:sp>
        <p:nvSpPr>
          <p:cNvPr id="7" name="Textplatzhalter 11"/>
          <p:cNvSpPr txBox="1">
            <a:spLocks/>
          </p:cNvSpPr>
          <p:nvPr/>
        </p:nvSpPr>
        <p:spPr>
          <a:xfrm>
            <a:off x="226360" y="1406769"/>
            <a:ext cx="8943040" cy="5208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FAO (2009). Assessment of the status of the development of the standards for the terrestrial essential climate variables: BIOMASS. Rome, Italy: GTOS Secretariat, NRL, FAO.</a:t>
            </a:r>
          </a:p>
          <a:p>
            <a:r>
              <a:rPr lang="en-US" sz="1900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Imhoff</a:t>
            </a:r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M. L. (1995). Radar backscatter and biomass saturation: ramifications for global biomass inventory. IEEE Transactions on Geoscience and Remote Sensing, 33</a:t>
            </a:r>
          </a:p>
          <a:p>
            <a:r>
              <a:rPr lang="en-US" sz="1900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Häme</a:t>
            </a:r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T., </a:t>
            </a:r>
            <a:r>
              <a:rPr lang="en-US" sz="1900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Rauste</a:t>
            </a:r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Y., </a:t>
            </a:r>
            <a:r>
              <a:rPr lang="en-US" sz="1900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Antropov</a:t>
            </a:r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O., </a:t>
            </a:r>
            <a:r>
              <a:rPr lang="en-US" sz="1900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Ahola</a:t>
            </a:r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H., </a:t>
            </a:r>
            <a:r>
              <a:rPr lang="en-US" sz="1900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Kilpi</a:t>
            </a:r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J. (2013). </a:t>
            </a:r>
            <a:r>
              <a:rPr lang="en-US" sz="19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Improved Mapping of Tropical Forests With Optical and SAR Imagery, Part II: Above Ground Biomass </a:t>
            </a:r>
            <a:r>
              <a:rPr lang="de-DE" sz="19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Estimation</a:t>
            </a:r>
            <a:r>
              <a:rPr lang="de-DE" sz="19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. </a:t>
            </a:r>
            <a:r>
              <a:rPr lang="en-US" sz="19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IEEE Journal of selected topics in applied earth observations and remote sensing, VOL. 6. </a:t>
            </a:r>
            <a:r>
              <a:rPr lang="en-US" sz="19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Februar</a:t>
            </a:r>
            <a:r>
              <a:rPr lang="en-US" sz="19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2013</a:t>
            </a:r>
          </a:p>
          <a:p>
            <a:r>
              <a:rPr lang="en-US" sz="1900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Ghasemi</a:t>
            </a:r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N., </a:t>
            </a:r>
            <a:r>
              <a:rPr lang="en-US" sz="1900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Sahebi</a:t>
            </a:r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M. R., &amp; </a:t>
            </a:r>
            <a:r>
              <a:rPr lang="en-US" sz="1900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Mohammadzadeh</a:t>
            </a:r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A. (2011). A review on biomass estimation methods using synthetic aperture radar data. International Journal of Geomatics and Geosciences, 106.</a:t>
            </a:r>
          </a:p>
          <a:p>
            <a:r>
              <a:rPr lang="en-US" sz="1900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Huang, K., Pang, Y., Shu, Q., Fu, T. (2013). </a:t>
            </a:r>
            <a:r>
              <a:rPr lang="en-US" sz="19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Regional Aboveground Forest Biomass Estimation using Airborne and </a:t>
            </a:r>
            <a:r>
              <a:rPr lang="en-US" sz="19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Spaceborne</a:t>
            </a:r>
            <a:r>
              <a:rPr lang="en-US" sz="19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LiDAR Fusion with Optical Data in Southwest of China. Beijing, China: Faculty of Natural Resource, CH, CAF.</a:t>
            </a:r>
          </a:p>
          <a:p>
            <a:endParaRPr lang="en-US" sz="26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822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26360" y="112472"/>
            <a:ext cx="9784080" cy="1508760"/>
          </a:xfrm>
        </p:spPr>
        <p:txBody>
          <a:bodyPr/>
          <a:lstStyle/>
          <a:p>
            <a:r>
              <a:rPr lang="de-DE" dirty="0">
                <a:solidFill>
                  <a:schemeClr val="accent2">
                    <a:lumMod val="75000"/>
                  </a:schemeClr>
                </a:solidFill>
              </a:rPr>
              <a:t>Literatur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half" idx="2"/>
          </p:nvPr>
        </p:nvSpPr>
        <p:spPr>
          <a:xfrm>
            <a:off x="413647" y="1476852"/>
            <a:ext cx="7623448" cy="4923948"/>
          </a:xfrm>
        </p:spPr>
        <p:txBody>
          <a:bodyPr>
            <a:normAutofit/>
          </a:bodyPr>
          <a:lstStyle/>
          <a:p>
            <a:endParaRPr lang="de-DE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de-DE" b="1" dirty="0">
                <a:solidFill>
                  <a:schemeClr val="accent2">
                    <a:lumMod val="75000"/>
                  </a:schemeClr>
                </a:solidFill>
              </a:rPr>
              <a:t>              </a:t>
            </a:r>
          </a:p>
          <a:p>
            <a:endParaRPr lang="de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11" r="25104"/>
          <a:stretch/>
        </p:blipFill>
        <p:spPr>
          <a:xfrm>
            <a:off x="9865894" y="0"/>
            <a:ext cx="2415941" cy="6863390"/>
          </a:xfrm>
          <a:prstGeom prst="rect">
            <a:avLst/>
          </a:prstGeom>
        </p:spPr>
      </p:pic>
      <p:sp>
        <p:nvSpPr>
          <p:cNvPr id="7" name="Textplatzhalter 11"/>
          <p:cNvSpPr txBox="1">
            <a:spLocks/>
          </p:cNvSpPr>
          <p:nvPr/>
        </p:nvSpPr>
        <p:spPr>
          <a:xfrm>
            <a:off x="226360" y="1306605"/>
            <a:ext cx="8269940" cy="49239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0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3456" y="1754312"/>
            <a:ext cx="9159943" cy="5109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Hyde, P., Nelson, R., </a:t>
            </a:r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Kimes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D., Levine, E. (2007). Exploring LiDAR–</a:t>
            </a:r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RaDAR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synergy—predicting aboveground biomass in a southwestern ponderosa pine forest using LiDAR, SAR and </a:t>
            </a:r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InSAR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. Remote Sensing of Environment 106</a:t>
            </a:r>
            <a:r>
              <a:rPr lang="en-US" sz="2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.</a:t>
            </a:r>
            <a:endParaRPr lang="en-US" kern="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endParaRPr lang="en-US" kern="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Le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Toan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T. (2001). On the relationships between Radar measurements and forest structure and biomass. 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Proceedings of the Third International Symposium </a:t>
            </a:r>
            <a:r>
              <a:rPr lang="en-US" i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on 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Retrieval of Bio- and Geophysical Parameters from SAR Data for Land Applications, September 11.-14., Sheffield, UK. </a:t>
            </a: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Luckman, A., Baker, J. R., &amp;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Wegmüller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U. (2000). Repeat-Pass interferometric coherence measurements of disturbed tropical forest from JERS and ERS satellites. Remote Sensing of Environment, 73</a:t>
            </a:r>
          </a:p>
          <a:p>
            <a:endParaRPr lang="en-US" i="1" kern="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Wagner, W., Luckman, A. ,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Vietmeier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J., Tansey, K.,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Balzter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H.,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Schmullius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C. ,Davidson, M.,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Gaveau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D. , Gluck,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M.,Le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Toan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T.,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Quegan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S.,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Shvidenko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A., </a:t>
            </a:r>
            <a:r>
              <a:rPr lang="en-US" kern="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Wiesmann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A. &amp; Yu, J.J. (2003). 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Large-scale mapping of boreal forest in SIBERIA using ERS tandem coherence and JERS backscatter data. </a:t>
            </a:r>
            <a:r>
              <a:rPr lang="en-US" kern="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Remote Sensing of Environment, 85</a:t>
            </a:r>
            <a:r>
              <a:rPr lang="de-DE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             </a:t>
            </a:r>
          </a:p>
          <a:p>
            <a:endParaRPr lang="de-DE" sz="14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2669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erbund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Verbun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erbun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817</Words>
  <Application>Microsoft Office PowerPoint</Application>
  <PresentationFormat>Breitbild</PresentationFormat>
  <Paragraphs>94</Paragraphs>
  <Slides>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Corbel</vt:lpstr>
      <vt:lpstr>Eras Medium ITC</vt:lpstr>
      <vt:lpstr>Wingdings</vt:lpstr>
      <vt:lpstr>Verbund</vt:lpstr>
      <vt:lpstr>Geo 4XX  WFS/WFS-T – Web Features Services</vt:lpstr>
      <vt:lpstr>Vorgehen </vt:lpstr>
      <vt:lpstr>1. Grundlagen und Konzept</vt:lpstr>
      <vt:lpstr>2. Einordung </vt:lpstr>
      <vt:lpstr>2. Einordung </vt:lpstr>
      <vt:lpstr>3. Anwendungsbeispiele </vt:lpstr>
      <vt:lpstr>4. Aktueller Stand</vt:lpstr>
      <vt:lpstr>Literatur</vt:lpstr>
      <vt:lpstr>Literatur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Eric Krüger</dc:creator>
  <cp:lastModifiedBy>Eric Krüger</cp:lastModifiedBy>
  <cp:revision>88</cp:revision>
  <dcterms:created xsi:type="dcterms:W3CDTF">2016-02-08T16:17:14Z</dcterms:created>
  <dcterms:modified xsi:type="dcterms:W3CDTF">2017-09-25T15:36:20Z</dcterms:modified>
</cp:coreProperties>
</file>

<file path=docProps/thumbnail.jpeg>
</file>